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cwtXzX3L7ro4NyQkpseCcTCR9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B5225DE-C0D1-4E33-8D5F-AE9847CC08A9}">
  <a:tblStyle styleId="{0B5225DE-C0D1-4E33-8D5F-AE9847CC08A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96" name="Google Shape;9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a6bde1f313_1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a6bde1f313_1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11" name="Google Shape;111;g3a6bde1f313_1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24" name="Google Shape;12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40" name="Google Shape;14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a7467426d5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3a7467426d5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71" name="Google Shape;171;g3a7467426d5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86" name="Google Shape;18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a7467426d5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a7467426d5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17" name="Google Shape;217;g3a7467426d5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30" name="Google Shape;23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a7467426d5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3a7467426d5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62" name="Google Shape;262;g3a7467426d5_0_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75" name="Google Shape;27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7467426d5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3a7467426d5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306" name="Google Shape;306;g3a7467426d5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319" name="Google Shape;31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a7467426d5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3a7467426d5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351" name="Google Shape;351;g3a7467426d5_0_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body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/>
          <p:nvPr/>
        </p:nvSpPr>
        <p:spPr>
          <a:xfrm>
            <a:off x="5796401" y="3378954"/>
            <a:ext cx="6394567" cy="3479046"/>
          </a:xfrm>
          <a:custGeom>
            <a:rect b="b" l="l" r="r" t="t"/>
            <a:pathLst>
              <a:path extrusionOk="0" h="3479046" w="6394567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39000">
                <a:schemeClr val="lt2"/>
              </a:gs>
              <a:gs pos="100000">
                <a:srgbClr val="CBC5B3"/>
              </a:gs>
            </a:gsLst>
            <a:lin ang="1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2"/>
          <p:cNvSpPr txBox="1"/>
          <p:nvPr>
            <p:ph type="ctrTitle"/>
          </p:nvPr>
        </p:nvSpPr>
        <p:spPr>
          <a:xfrm>
            <a:off x="1066801" y="1122363"/>
            <a:ext cx="6211185" cy="23052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" type="subTitle"/>
          </p:nvPr>
        </p:nvSpPr>
        <p:spPr>
          <a:xfrm>
            <a:off x="1066802" y="3549048"/>
            <a:ext cx="5029198" cy="1956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12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/>
          <p:nvPr/>
        </p:nvSpPr>
        <p:spPr>
          <a:xfrm>
            <a:off x="6284115" y="3378954"/>
            <a:ext cx="5907885" cy="3479046"/>
          </a:xfrm>
          <a:custGeom>
            <a:rect b="b" l="l" r="r" t="t"/>
            <a:pathLst>
              <a:path extrusionOk="0" h="3479046" w="5907885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23000">
                <a:schemeClr val="lt2"/>
              </a:gs>
              <a:gs pos="100000">
                <a:srgbClr val="CBC5B3"/>
              </a:gs>
            </a:gsLst>
            <a:lin ang="4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3"/>
          <p:cNvSpPr/>
          <p:nvPr/>
        </p:nvSpPr>
        <p:spPr>
          <a:xfrm rot="10800000">
            <a:off x="0" y="0"/>
            <a:ext cx="2923855" cy="1479128"/>
          </a:xfrm>
          <a:custGeom>
            <a:rect b="b" l="l" r="r" t="t"/>
            <a:pathLst>
              <a:path extrusionOk="0" h="1479128" w="2923855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33000">
                <a:schemeClr val="lt2"/>
              </a:gs>
              <a:gs pos="100000">
                <a:srgbClr val="CBC5B3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3"/>
          <p:cNvSpPr txBox="1"/>
          <p:nvPr>
            <p:ph type="title"/>
          </p:nvPr>
        </p:nvSpPr>
        <p:spPr>
          <a:xfrm>
            <a:off x="1066800" y="1709738"/>
            <a:ext cx="6455434" cy="29812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066800" y="4759252"/>
            <a:ext cx="5397260" cy="955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1066799" y="936841"/>
            <a:ext cx="10092477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1066800" y="2117341"/>
            <a:ext cx="4809482" cy="3760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6349795" y="2117341"/>
            <a:ext cx="4809482" cy="3760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/>
          <p:nvPr>
            <p:ph type="title"/>
          </p:nvPr>
        </p:nvSpPr>
        <p:spPr>
          <a:xfrm>
            <a:off x="1066800" y="963283"/>
            <a:ext cx="10096500" cy="9160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" type="body"/>
          </p:nvPr>
        </p:nvSpPr>
        <p:spPr>
          <a:xfrm>
            <a:off x="1066801" y="1879287"/>
            <a:ext cx="4739628" cy="582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5"/>
          <p:cNvSpPr txBox="1"/>
          <p:nvPr>
            <p:ph idx="2" type="body"/>
          </p:nvPr>
        </p:nvSpPr>
        <p:spPr>
          <a:xfrm>
            <a:off x="1066801" y="2505075"/>
            <a:ext cx="4739628" cy="3389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3" type="body"/>
          </p:nvPr>
        </p:nvSpPr>
        <p:spPr>
          <a:xfrm>
            <a:off x="6400330" y="1879287"/>
            <a:ext cx="4762970" cy="582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5"/>
          <p:cNvSpPr txBox="1"/>
          <p:nvPr>
            <p:ph idx="4" type="body"/>
          </p:nvPr>
        </p:nvSpPr>
        <p:spPr>
          <a:xfrm>
            <a:off x="6400330" y="2505075"/>
            <a:ext cx="4762970" cy="3389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1066800" y="1357223"/>
            <a:ext cx="8886884" cy="1043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066800" y="770626"/>
            <a:ext cx="3705225" cy="1286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" type="body"/>
          </p:nvPr>
        </p:nvSpPr>
        <p:spPr>
          <a:xfrm>
            <a:off x="5183188" y="1075426"/>
            <a:ext cx="5980112" cy="4768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18"/>
          <p:cNvSpPr txBox="1"/>
          <p:nvPr>
            <p:ph idx="2" type="body"/>
          </p:nvPr>
        </p:nvSpPr>
        <p:spPr>
          <a:xfrm>
            <a:off x="1066800" y="2057400"/>
            <a:ext cx="37052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1066800" y="782128"/>
            <a:ext cx="3705225" cy="12752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/>
          <p:nvPr>
            <p:ph idx="2" type="pic"/>
          </p:nvPr>
        </p:nvSpPr>
        <p:spPr>
          <a:xfrm>
            <a:off x="5183188" y="1143000"/>
            <a:ext cx="5980112" cy="45720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9"/>
          <p:cNvSpPr txBox="1"/>
          <p:nvPr>
            <p:ph idx="1" type="body"/>
          </p:nvPr>
        </p:nvSpPr>
        <p:spPr>
          <a:xfrm>
            <a:off x="1066800" y="2057400"/>
            <a:ext cx="3705225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19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title"/>
          </p:nvPr>
        </p:nvSpPr>
        <p:spPr>
          <a:xfrm>
            <a:off x="1066800" y="936841"/>
            <a:ext cx="10239338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" type="body"/>
          </p:nvPr>
        </p:nvSpPr>
        <p:spPr>
          <a:xfrm rot="5400000">
            <a:off x="4350676" y="-1141132"/>
            <a:ext cx="3677683" cy="1023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 rot="5400000">
            <a:off x="7782463" y="2143664"/>
            <a:ext cx="4633823" cy="25088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" type="body"/>
          </p:nvPr>
        </p:nvSpPr>
        <p:spPr>
          <a:xfrm rot="5400000">
            <a:off x="2502739" y="-354761"/>
            <a:ext cx="4633823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hyperlink" Target="https://www.slo.nl/thema/meer/tule/rekenen-wiskunde/kerndoel-32/?utm_source=chatgpt.com" TargetMode="External"/><Relationship Id="rId11" Type="http://schemas.openxmlformats.org/officeDocument/2006/relationships/image" Target="../media/image3.png"/><Relationship Id="rId10" Type="http://schemas.openxmlformats.org/officeDocument/2006/relationships/hyperlink" Target="https://www.slo.nl/thema/meer/tule/kunstzinnige-orientatie/kerndoel-54/?utm_source=chatgpt.com" TargetMode="External"/><Relationship Id="rId9" Type="http://schemas.openxmlformats.org/officeDocument/2006/relationships/hyperlink" Target="https://www.slo.nl/thema/meer/tule/orientatie-jezelf-wereld/kerndoel-41/?utm_source=chatgpt.com" TargetMode="External"/><Relationship Id="rId5" Type="http://schemas.openxmlformats.org/officeDocument/2006/relationships/hyperlink" Target="https://www.slo.nl/thema/meer/tule/rekenen-wiskunde/kerndoel-33/?utm_source=chatgpt.com" TargetMode="External"/><Relationship Id="rId6" Type="http://schemas.openxmlformats.org/officeDocument/2006/relationships/hyperlink" Target="https://www.slo.nl/thema/meer/tule/orientatie-jezelf-wereld/kerndoel-37/?utm_source=chatgpt.com" TargetMode="External"/><Relationship Id="rId7" Type="http://schemas.openxmlformats.org/officeDocument/2006/relationships/hyperlink" Target="https://www.slo.nl/thema/meer/tule/orientatie-jezelf-wereld/kerndoel-39/?utm_source=chatgpt.com" TargetMode="External"/><Relationship Id="rId8" Type="http://schemas.openxmlformats.org/officeDocument/2006/relationships/hyperlink" Target="https://www.slo.nl/thema/meer/tule/orientatie-jezelf-wereld/kerndoel-40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ite Oak Tree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369075" y="1499641"/>
            <a:ext cx="4503464" cy="555078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nl-NL" sz="6000" u="none" cap="none" strike="noStrike">
                <a:solidFill>
                  <a:srgbClr val="829D70"/>
                </a:solidFill>
                <a:latin typeface="Arial"/>
                <a:ea typeface="Arial"/>
                <a:cs typeface="Arial"/>
                <a:sym typeface="Arial"/>
              </a:rPr>
              <a:t>Mode(Bazen) met een Missie: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1" lang="nl-NL" sz="3600" u="none" cap="none" strike="noStrike">
                <a:solidFill>
                  <a:srgbClr val="829D70"/>
                </a:solidFill>
                <a:latin typeface="Arial"/>
                <a:ea typeface="Arial"/>
                <a:cs typeface="Arial"/>
                <a:sym typeface="Arial"/>
              </a:rPr>
              <a:t>-”De Nieuwe Generatie kiest Mode-bewust"-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/>
          <p:nvPr/>
        </p:nvSpPr>
        <p:spPr>
          <a:xfrm rot="494879">
            <a:off x="607379" y="1829786"/>
            <a:ext cx="7027733" cy="4799419"/>
          </a:xfrm>
          <a:prstGeom prst="rect">
            <a:avLst/>
          </a:prstGeom>
          <a:solidFill>
            <a:srgbClr val="D0E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hite Oak Tree"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0842" y="966464"/>
            <a:ext cx="5844970" cy="597824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2346877" y="228840"/>
            <a:ext cx="6858000" cy="646500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De modebazen projectweek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" name="Google Shape;102;p2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03" name="Google Shape;103;p2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04" name="Google Shape;10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2"/>
          <p:cNvSpPr txBox="1"/>
          <p:nvPr/>
        </p:nvSpPr>
        <p:spPr>
          <a:xfrm>
            <a:off x="939336" y="2428666"/>
            <a:ext cx="655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DUURZAAM</a:t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nl-NL" sz="1600" u="none" cap="none" strike="noStrike">
                <a:solidFill>
                  <a:srgbClr val="C96480"/>
                </a:solidFill>
                <a:latin typeface="Arial"/>
                <a:ea typeface="Arial"/>
                <a:cs typeface="Arial"/>
                <a:sym typeface="Arial"/>
              </a:rPr>
              <a:t>Het thema mode ligt dicht bij de belevingswereld van kinderen, hierdoor leren ze gemakkelijker over complexe duurzaamheidsvraagstukken.</a:t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845511" y="3758460"/>
            <a:ext cx="655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INTERACTIEF</a:t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nl-NL" sz="1600" u="none" cap="none" strike="noStrike">
                <a:solidFill>
                  <a:srgbClr val="C96480"/>
                </a:solidFill>
                <a:latin typeface="Arial"/>
                <a:ea typeface="Arial"/>
                <a:cs typeface="Arial"/>
                <a:sym typeface="Arial"/>
              </a:rPr>
              <a:t>Het interactieve programma daagt uit om vragen te stellen en met elkaar in gesprek te gaan.</a:t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nl-NL" sz="1600" u="none" cap="none" strike="noStrike">
                <a:solidFill>
                  <a:srgbClr val="CC4354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845511" y="4842032"/>
            <a:ext cx="65514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CREATIEF/CULTUUR</a:t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nl-NL" sz="1600" u="none" cap="none" strike="noStrike">
                <a:solidFill>
                  <a:srgbClr val="C96480"/>
                </a:solidFill>
                <a:latin typeface="Arial"/>
                <a:ea typeface="Arial"/>
                <a:cs typeface="Arial"/>
                <a:sym typeface="Arial"/>
              </a:rPr>
              <a:t>Ontdek de kracht van verbeelding, kunst en creativiteit en geef vorm aan een hoopvolle toekomst in de mode.</a:t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C9648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a6bde1f313_1_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3a6bde1f313_1_10"/>
          <p:cNvSpPr txBox="1"/>
          <p:nvPr/>
        </p:nvSpPr>
        <p:spPr>
          <a:xfrm>
            <a:off x="2346877" y="228840"/>
            <a:ext cx="6858000" cy="646500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De Modebazen projectweek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g3a6bde1f313_1_10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116" name="Google Shape;116;g3a6bde1f313_1_10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17" name="Google Shape;117;g3a6bde1f313_1_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g3a6bde1f313_1_10"/>
          <p:cNvSpPr txBox="1"/>
          <p:nvPr/>
        </p:nvSpPr>
        <p:spPr>
          <a:xfrm>
            <a:off x="845511" y="4842032"/>
            <a:ext cx="655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CC43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g3a6bde1f313_1_10"/>
          <p:cNvSpPr txBox="1"/>
          <p:nvPr/>
        </p:nvSpPr>
        <p:spPr>
          <a:xfrm>
            <a:off x="1213025" y="1378800"/>
            <a:ext cx="5226900" cy="5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nl-NL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Belangrijk om te weten: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Doelgroep: </a:t>
            </a:r>
            <a:r>
              <a:rPr b="0" i="0" lang="nl-N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Groep 5 t/m 8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Duur: 5 dagen (dagelijks 3 uur)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Aanpak: Mix van theorie en praktijk.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Begeleiding</a:t>
            </a:r>
            <a: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Gastdocenten in samenwerking met leerkracht</a:t>
            </a:r>
            <a:b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Docententraining: inhoud en afstemming projectweek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Leergebieden: </a:t>
            </a:r>
            <a:endParaRPr b="1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Oriëntatie op jezelf en de wereld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Kunstzinnige oriëntatie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Rekenen/Wiskunde (Meten &amp; meetkunde)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Kerndoelen: 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32</a:t>
            </a:r>
            <a:r>
              <a:rPr b="1" i="1" lang="nl-NL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33</a:t>
            </a:r>
            <a:r>
              <a:rPr b="1" i="1" lang="nl-NL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37</a:t>
            </a:r>
            <a:r>
              <a:rPr b="1" i="1" lang="nl-NL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39</a:t>
            </a:r>
            <a:r>
              <a:rPr b="1" i="1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40</a:t>
            </a:r>
            <a:r>
              <a:rPr b="1" i="1" lang="nl-NL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41</a:t>
            </a:r>
            <a:r>
              <a:rPr b="1" i="1" lang="nl-NL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54</a:t>
            </a:r>
            <a:endParaRPr b="1" i="1" sz="1800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g3a6bde1f313_1_10" title="De-modebazen.png"/>
          <p:cNvPicPr preferRelativeResize="0"/>
          <p:nvPr/>
        </p:nvPicPr>
        <p:blipFill rotWithShape="1">
          <a:blip r:embed="rId11">
            <a:alphaModFix/>
          </a:blip>
          <a:srcRect b="9460" l="0" r="0" t="9468"/>
          <a:stretch/>
        </p:blipFill>
        <p:spPr>
          <a:xfrm>
            <a:off x="6800733" y="2018809"/>
            <a:ext cx="4545900" cy="3681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0" y="238463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2346877" y="-48159"/>
            <a:ext cx="6858000" cy="1200600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De modebazen projectweekprogamma</a:t>
            </a:r>
            <a:endParaRPr b="0" i="0" sz="3600" u="none" cap="none" strike="noStrik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377750" y="1314325"/>
            <a:ext cx="6035400" cy="53904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"/>
          <p:cNvSpPr/>
          <p:nvPr/>
        </p:nvSpPr>
        <p:spPr>
          <a:xfrm rot="-668149">
            <a:off x="6767650" y="1818040"/>
            <a:ext cx="5459898" cy="4203828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3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31" name="Google Shape;131;p3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32" name="Google Shape;132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3" name="Google Shape;133;p3"/>
          <p:cNvSpPr txBox="1"/>
          <p:nvPr/>
        </p:nvSpPr>
        <p:spPr>
          <a:xfrm>
            <a:off x="575825" y="1486250"/>
            <a:ext cx="5442000" cy="51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nl-NL" sz="20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Opbouw programma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0" i="1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 kledinginzamelactie (1 tot 2 weken van te voren)!</a:t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1 Duurzaam design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2 Maakmethodes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3 (Innovatieve) kledingmaterialen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4 Upcycling &amp; reparatie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5: Afsluitdag:</a:t>
            </a:r>
            <a:r>
              <a:rPr b="0" i="0" lang="nl-NL" sz="16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 modeshow &amp; ruilmiddag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3" title="Schermafbeelding 2025-10-23 152346.png"/>
          <p:cNvPicPr preferRelativeResize="0"/>
          <p:nvPr/>
        </p:nvPicPr>
        <p:blipFill rotWithShape="1">
          <a:blip r:embed="rId4">
            <a:alphaModFix/>
          </a:blip>
          <a:srcRect b="0" l="20491" r="20490" t="0"/>
          <a:stretch/>
        </p:blipFill>
        <p:spPr>
          <a:xfrm>
            <a:off x="7938076" y="1875823"/>
            <a:ext cx="3657000" cy="3527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5" name="Google Shape;135;p3" title="Kopie van 4J2A5765.jpg"/>
          <p:cNvPicPr preferRelativeResize="0"/>
          <p:nvPr/>
        </p:nvPicPr>
        <p:blipFill rotWithShape="1">
          <a:blip r:embed="rId5">
            <a:alphaModFix/>
          </a:blip>
          <a:srcRect b="0" l="13939" r="13940" t="0"/>
          <a:stretch/>
        </p:blipFill>
        <p:spPr>
          <a:xfrm rot="-155934">
            <a:off x="6548221" y="4292557"/>
            <a:ext cx="2342109" cy="2164624"/>
          </a:xfrm>
          <a:prstGeom prst="heart">
            <a:avLst/>
          </a:prstGeom>
          <a:noFill/>
          <a:ln cap="flat" cmpd="sng" w="38100">
            <a:solidFill>
              <a:srgbClr val="D1E5D7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cxnSp>
        <p:nvCxnSpPr>
          <p:cNvPr id="136" name="Google Shape;136;p3"/>
          <p:cNvCxnSpPr/>
          <p:nvPr/>
        </p:nvCxnSpPr>
        <p:spPr>
          <a:xfrm>
            <a:off x="201380" y="2764831"/>
            <a:ext cx="570900" cy="18300"/>
          </a:xfrm>
          <a:prstGeom prst="straightConnector1">
            <a:avLst/>
          </a:prstGeom>
          <a:noFill/>
          <a:ln cap="flat" cmpd="sng" w="57150">
            <a:solidFill>
              <a:srgbClr val="CC4354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78902" y="228850"/>
            <a:ext cx="6230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Les 1 Duurzaam design</a:t>
            </a:r>
            <a:endParaRPr b="0" i="0" sz="36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 rot="5400000">
            <a:off x="211501" y="2095809"/>
            <a:ext cx="4360192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4"/>
          <p:cNvGrpSpPr/>
          <p:nvPr/>
        </p:nvGrpSpPr>
        <p:grpSpPr>
          <a:xfrm>
            <a:off x="4371525" y="1405487"/>
            <a:ext cx="1937877" cy="4875960"/>
            <a:chOff x="339275" y="862787"/>
            <a:chExt cx="1937877" cy="4875960"/>
          </a:xfrm>
        </p:grpSpPr>
        <p:sp>
          <p:nvSpPr>
            <p:cNvPr id="146" name="Google Shape;146;p4"/>
            <p:cNvSpPr/>
            <p:nvPr/>
          </p:nvSpPr>
          <p:spPr>
            <a:xfrm>
              <a:off x="826296" y="862787"/>
              <a:ext cx="1441906" cy="1516639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095423" y="139248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4"/>
            <p:cNvSpPr txBox="1"/>
            <p:nvPr/>
          </p:nvSpPr>
          <p:spPr>
            <a:xfrm>
              <a:off x="1193800" y="1392950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1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nl-NL" sz="900" u="none" cap="none" strike="noStrike">
                  <a:solidFill>
                    <a:srgbClr val="CC4354"/>
                  </a:solidFill>
                  <a:latin typeface="Arial"/>
                  <a:ea typeface="Arial"/>
                  <a:cs typeface="Arial"/>
                  <a:sym typeface="Arial"/>
                </a:rPr>
                <a:t>Duurzaam design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339275" y="1714610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kledingmatrialen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760590" y="2589933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Maakmethodes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339275" y="3462809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Upcycling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868408" y="4435064"/>
              <a:ext cx="1302918" cy="1303683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4"/>
            <p:cNvSpPr txBox="1"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Modeshow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p4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" name="Google Shape;162;p4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63" name="Google Shape;163;p4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64" name="Google Shape;164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4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Kleermaker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Bibliotheek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Natuurgebieden</a:t>
            </a:r>
            <a:endParaRPr b="1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7511791" y="1363361"/>
            <a:ext cx="3542487" cy="861774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lokale kledinghelden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4" title="De-modebazen.png"/>
          <p:cNvPicPr preferRelativeResize="0"/>
          <p:nvPr/>
        </p:nvPicPr>
        <p:blipFill rotWithShape="1">
          <a:blip r:embed="rId4">
            <a:alphaModFix/>
          </a:blip>
          <a:srcRect b="22969" l="0" r="0" t="22970"/>
          <a:stretch/>
        </p:blipFill>
        <p:spPr>
          <a:xfrm>
            <a:off x="364489" y="2808548"/>
            <a:ext cx="3985800" cy="2152200"/>
          </a:xfrm>
          <a:prstGeom prst="ellipse">
            <a:avLst/>
          </a:prstGeom>
          <a:noFill/>
          <a:ln cap="flat" cmpd="sng" w="57150">
            <a:solidFill>
              <a:srgbClr val="D1E5D7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a7467426d5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a7467426d5_0_1"/>
          <p:cNvSpPr txBox="1"/>
          <p:nvPr/>
        </p:nvSpPr>
        <p:spPr>
          <a:xfrm>
            <a:off x="78901" y="228850"/>
            <a:ext cx="5491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Les 1 Duurzaam 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g3a7467426d5_0_1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176" name="Google Shape;176;g3a7467426d5_0_1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77" name="Google Shape;177;g3a7467426d5_0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8" name="Google Shape;178;g3a7467426d5_0_1"/>
          <p:cNvSpPr txBox="1"/>
          <p:nvPr/>
        </p:nvSpPr>
        <p:spPr>
          <a:xfrm>
            <a:off x="360650" y="1203450"/>
            <a:ext cx="59043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 uur theorie | 2 uur praktijk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Leerlingen identificeren welke kleding bij hen past en krijgen inzicht in hun hobby’s en interesses.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Leerlingen kunnen uitleggen wat het verschil is tussen uniformiteit en diversiteit.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Leerlingen ontwerpen een eigen stijl door te experimenteren met vormen, kleuren en materialen.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Leerlingen hechten waarde aan de natuur als inspiratiebron en begrijpen waarom deze beschermd moet worden.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335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a7467426d5_0_1"/>
          <p:cNvSpPr txBox="1"/>
          <p:nvPr/>
        </p:nvSpPr>
        <p:spPr>
          <a:xfrm>
            <a:off x="6469200" y="2878024"/>
            <a:ext cx="5722800" cy="29997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b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Weekdoel bespreken: 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Introfilmpje: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inspiratie uit de natuur.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Moodboard maken: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natuurwandeling + knippen uit tijdschriften + textielafval gebruiken.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Eigen ontwerp tekenen: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schets op paspop, details toevoegen, inkleuren.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Presenteren &amp; reflecteren: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kort delen wat ze hebben gemaakt en geleerd.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a7467426d5_0_1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Kerndoelen: 32,33 &amp; 54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1" name="Google Shape;181;g3a7467426d5_0_1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{0B5225DE-C0D1-4E33-8D5F-AE9847CC08A9}</a:tableStyleId>
              </a:tblPr>
              <a:tblGrid>
                <a:gridCol w="208250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82" name="Google Shape;182;g3a7467426d5_0_1"/>
          <p:cNvGraphicFramePr/>
          <p:nvPr/>
        </p:nvGraphicFramePr>
        <p:xfrm>
          <a:off x="304800" y="3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{0B5225DE-C0D1-4E33-8D5F-AE9847CC08A9}</a:tableStyleId>
              </a:tblPr>
              <a:tblGrid>
                <a:gridCol w="208250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78902" y="228850"/>
            <a:ext cx="6274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2 Innovatieve kledingmaterialen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5"/>
          <p:cNvSpPr/>
          <p:nvPr/>
        </p:nvSpPr>
        <p:spPr>
          <a:xfrm rot="5400000">
            <a:off x="211501" y="2095809"/>
            <a:ext cx="4360192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nl-N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" name="Google Shape;192;p5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93" name="Google Shape;193;p5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94" name="Google Shape;194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" name="Google Shape;195;p5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C9648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</a:t>
            </a:r>
            <a:r>
              <a:rPr b="1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TMO fashion business school &amp; Ready2Wear </a:t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5"/>
          <p:cNvSpPr txBox="1"/>
          <p:nvPr/>
        </p:nvSpPr>
        <p:spPr>
          <a:xfrm>
            <a:off x="7511791" y="1363361"/>
            <a:ext cx="3542400" cy="11391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duurzame kledinghelden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5" title="Schermafbeelding 2025-10-23 152500.png"/>
          <p:cNvPicPr preferRelativeResize="0"/>
          <p:nvPr/>
        </p:nvPicPr>
        <p:blipFill rotWithShape="1">
          <a:blip r:embed="rId4">
            <a:alphaModFix/>
          </a:blip>
          <a:srcRect b="0" l="504" r="503" t="0"/>
          <a:stretch/>
        </p:blipFill>
        <p:spPr>
          <a:xfrm>
            <a:off x="379614" y="2647120"/>
            <a:ext cx="3870300" cy="25314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98" name="Google Shape;198;p5"/>
          <p:cNvGrpSpPr/>
          <p:nvPr/>
        </p:nvGrpSpPr>
        <p:grpSpPr>
          <a:xfrm>
            <a:off x="4371525" y="1405487"/>
            <a:ext cx="1937815" cy="4876077"/>
            <a:chOff x="339275" y="862787"/>
            <a:chExt cx="1937815" cy="4876077"/>
          </a:xfrm>
        </p:grpSpPr>
        <p:sp>
          <p:nvSpPr>
            <p:cNvPr id="199" name="Google Shape;199;p5"/>
            <p:cNvSpPr/>
            <p:nvPr/>
          </p:nvSpPr>
          <p:spPr>
            <a:xfrm>
              <a:off x="826296" y="862787"/>
              <a:ext cx="1441800" cy="1516500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1095423" y="139248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5"/>
            <p:cNvSpPr txBox="1"/>
            <p:nvPr/>
          </p:nvSpPr>
          <p:spPr>
            <a:xfrm>
              <a:off x="1193800" y="1392950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1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Duurzaam design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339275" y="1714610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5"/>
            <p:cNvSpPr txBox="1"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CC4354"/>
                  </a:solidFill>
                  <a:latin typeface="Arial"/>
                  <a:ea typeface="Arial"/>
                  <a:cs typeface="Arial"/>
                  <a:sym typeface="Arial"/>
                </a:rPr>
                <a:t>kleding materialen</a:t>
              </a:r>
              <a:endParaRPr b="0" i="0" sz="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760590" y="2589933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5"/>
            <p:cNvSpPr txBox="1"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Maakmethodes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339275" y="3462809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 txBox="1"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Upcycling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868408" y="4435064"/>
              <a:ext cx="1302900" cy="1303800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5"/>
            <p:cNvSpPr txBox="1"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Modeshow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a7467426d5_0_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a7467426d5_0_38"/>
          <p:cNvSpPr txBox="1"/>
          <p:nvPr/>
        </p:nvSpPr>
        <p:spPr>
          <a:xfrm>
            <a:off x="78901" y="228850"/>
            <a:ext cx="5491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2 Innovatieve kledingmaterialen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" name="Google Shape;221;g3a7467426d5_0_38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222" name="Google Shape;222;g3a7467426d5_0_38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23" name="Google Shape;223;g3a7467426d5_0_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" name="Google Shape;224;g3a7467426d5_0_38"/>
          <p:cNvSpPr txBox="1"/>
          <p:nvPr/>
        </p:nvSpPr>
        <p:spPr>
          <a:xfrm>
            <a:off x="394374" y="1426700"/>
            <a:ext cx="6908475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Verschillende grondstoffen herkennen (katoen, wol, polyester).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Voor- en nadelen van materialen benoemen.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Eigenschappen van stoffen onderzoeken (sterkte, soepelheid, waterbestendigheid).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Duurzame en gerecyclede materialen verkennen en hun milieuvoordelen begrijpen..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a7467426d5_0_38"/>
          <p:cNvSpPr txBox="1"/>
          <p:nvPr/>
        </p:nvSpPr>
        <p:spPr>
          <a:xfrm>
            <a:off x="6523600" y="3163774"/>
            <a:ext cx="5722800" cy="30998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 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verhalen over kledingmaterialen en hun eigenschappen.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Groepsopdracht 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 materialen voelen en herkennen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Fashion Checklist maken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kledinglabels bekijken, materialen verzamelen, verantwoordelijk consumeren bespreken.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Praktisch onderzoek naar stoffen: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voelen, vergelijken, testen van eigenschappen (brand, waterabsorptie, sterkte/rek, UV-bescherming)..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a7467426d5_0_38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Kerndoelen: 32, 39, 40, 54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/>
          <p:nvPr/>
        </p:nvSpPr>
        <p:spPr>
          <a:xfrm>
            <a:off x="0" y="2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6"/>
          <p:cNvSpPr txBox="1"/>
          <p:nvPr/>
        </p:nvSpPr>
        <p:spPr>
          <a:xfrm>
            <a:off x="78892" y="228839"/>
            <a:ext cx="5318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3 Maakmethodes</a:t>
            </a:r>
            <a:endParaRPr b="0" i="0" sz="3600" u="none" cap="none" strike="noStrike">
              <a:solidFill>
                <a:srgbClr val="F6B7B9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34" name="Google Shape;234;p6"/>
          <p:cNvSpPr/>
          <p:nvPr/>
        </p:nvSpPr>
        <p:spPr>
          <a:xfrm rot="5400000">
            <a:off x="376047" y="1931262"/>
            <a:ext cx="4206031" cy="3808819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6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6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237" name="Google Shape;237;p6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38" name="Google Shape;238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9" name="Google Shape;239;p6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The knitwit stable</a:t>
            </a: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6"/>
          <p:cNvSpPr txBox="1"/>
          <p:nvPr/>
        </p:nvSpPr>
        <p:spPr>
          <a:xfrm>
            <a:off x="7250515" y="1333778"/>
            <a:ext cx="3921900" cy="8619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p6"/>
          <p:cNvGrpSpPr/>
          <p:nvPr/>
        </p:nvGrpSpPr>
        <p:grpSpPr>
          <a:xfrm>
            <a:off x="4371525" y="1405487"/>
            <a:ext cx="1937815" cy="4876077"/>
            <a:chOff x="339275" y="862787"/>
            <a:chExt cx="1937815" cy="4876077"/>
          </a:xfrm>
        </p:grpSpPr>
        <p:sp>
          <p:nvSpPr>
            <p:cNvPr id="242" name="Google Shape;242;p6"/>
            <p:cNvSpPr/>
            <p:nvPr/>
          </p:nvSpPr>
          <p:spPr>
            <a:xfrm>
              <a:off x="826296" y="862787"/>
              <a:ext cx="1441800" cy="1516500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1095423" y="139248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6"/>
            <p:cNvSpPr txBox="1"/>
            <p:nvPr/>
          </p:nvSpPr>
          <p:spPr>
            <a:xfrm>
              <a:off x="1193800" y="1392950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1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Duurzaam design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339275" y="1714610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6"/>
            <p:cNvSpPr txBox="1"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kledingmatrialen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760590" y="2589933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6"/>
            <p:cNvSpPr txBox="1"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rgbClr val="CC4354"/>
                  </a:solidFill>
                  <a:latin typeface="Arial"/>
                  <a:ea typeface="Arial"/>
                  <a:cs typeface="Arial"/>
                  <a:sym typeface="Arial"/>
                </a:rPr>
                <a:t>Maakmethodes</a:t>
              </a:r>
              <a:endParaRPr b="0" i="0" sz="9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339275" y="3462809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6"/>
            <p:cNvSpPr txBox="1"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Upcycling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868408" y="4435064"/>
              <a:ext cx="1302900" cy="1303800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6"/>
            <p:cNvSpPr txBox="1"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Modeshow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7" name="Google Shape;257;p6" title="Kopie van 4J2A5765.jpg"/>
          <p:cNvPicPr preferRelativeResize="0"/>
          <p:nvPr/>
        </p:nvPicPr>
        <p:blipFill rotWithShape="1">
          <a:blip r:embed="rId4">
            <a:alphaModFix/>
          </a:blip>
          <a:srcRect b="932" l="0" r="0" t="932"/>
          <a:stretch/>
        </p:blipFill>
        <p:spPr>
          <a:xfrm>
            <a:off x="186564" y="2647120"/>
            <a:ext cx="3870300" cy="2531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8" name="Google Shape;258;p6"/>
          <p:cNvSpPr txBox="1"/>
          <p:nvPr/>
        </p:nvSpPr>
        <p:spPr>
          <a:xfrm>
            <a:off x="7811051" y="1200225"/>
            <a:ext cx="3228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duurzame kledinghelden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a7467426d5_0_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a7467426d5_0_49"/>
          <p:cNvSpPr txBox="1"/>
          <p:nvPr/>
        </p:nvSpPr>
        <p:spPr>
          <a:xfrm>
            <a:off x="78901" y="228850"/>
            <a:ext cx="5491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3 Maakmethodes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g3a7467426d5_0_49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267" name="Google Shape;267;g3a7467426d5_0_49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68" name="Google Shape;268;g3a7467426d5_0_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9" name="Google Shape;269;g3a7467426d5_0_49"/>
          <p:cNvSpPr txBox="1"/>
          <p:nvPr/>
        </p:nvSpPr>
        <p:spPr>
          <a:xfrm>
            <a:off x="394375" y="1426700"/>
            <a:ext cx="66114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b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Ervaren hoeveel arbeid en tijd nodig is voor het maken van een kledingstuk.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Basisprincipes van weven, breien en vilten begrijpen en verschillen herkennen.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Motorische vaardigheden ontwikkelen door het toepassen van technieken.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Kritisch nadenken over werkomstandigheden en de gang van zaken in de kledingindustrie.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3a7467426d5_0_49"/>
          <p:cNvSpPr txBox="1"/>
          <p:nvPr/>
        </p:nvSpPr>
        <p:spPr>
          <a:xfrm>
            <a:off x="7137600" y="2486550"/>
            <a:ext cx="5054400" cy="29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b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Introductie 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werkomstandigheden in kledingfabrieken.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Klassengesprek en reflectie: 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hoeveel uur werken arbeiders, welke omstandigheden, kinderarbeid.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Opdracht “Wat als jij Mohammed was?”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 – Groep 1: ideeën voor betere werkomstandigheden.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 – Groep 2: wat kunnen wij in Nederland doen als consument?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 – Presenteren en korte reflectie.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Fabriek openen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leerlingen leren praktisch de maakmethodes (weven, breien of vilten) en ervaren hoeveel tijd en moeite kleding maken kost.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a7467426d5_0_49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Kerndoelen: 32, 33, 41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7"/>
          <p:cNvSpPr/>
          <p:nvPr/>
        </p:nvSpPr>
        <p:spPr>
          <a:xfrm>
            <a:off x="7890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78892" y="228839"/>
            <a:ext cx="6124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4 Upcycling</a:t>
            </a:r>
            <a:endParaRPr b="0" i="0" sz="3600" u="none" cap="none" strike="noStrike">
              <a:solidFill>
                <a:srgbClr val="F6B7B9"/>
              </a:solidFill>
              <a:latin typeface="Aharoni"/>
              <a:ea typeface="Aharoni"/>
              <a:cs typeface="Aharoni"/>
              <a:sym typeface="Aharon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6B7B9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79" name="Google Shape;279;p7"/>
          <p:cNvSpPr/>
          <p:nvPr/>
        </p:nvSpPr>
        <p:spPr>
          <a:xfrm rot="5400000">
            <a:off x="211501" y="2095809"/>
            <a:ext cx="4360192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7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282" name="Google Shape;282;p7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83" name="Google Shape;283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4" name="Google Shape;284;p7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(groot)ouders, kleermakers</a:t>
            </a:r>
            <a:b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Sur atelier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7"/>
          <p:cNvSpPr txBox="1"/>
          <p:nvPr/>
        </p:nvSpPr>
        <p:spPr>
          <a:xfrm>
            <a:off x="7511791" y="1363361"/>
            <a:ext cx="3542487" cy="861774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lokale kledinghelden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" name="Google Shape;286;p7"/>
          <p:cNvGrpSpPr/>
          <p:nvPr/>
        </p:nvGrpSpPr>
        <p:grpSpPr>
          <a:xfrm>
            <a:off x="4371525" y="1405487"/>
            <a:ext cx="1937815" cy="4876077"/>
            <a:chOff x="339275" y="862787"/>
            <a:chExt cx="1937815" cy="4876077"/>
          </a:xfrm>
        </p:grpSpPr>
        <p:sp>
          <p:nvSpPr>
            <p:cNvPr id="287" name="Google Shape;287;p7"/>
            <p:cNvSpPr/>
            <p:nvPr/>
          </p:nvSpPr>
          <p:spPr>
            <a:xfrm>
              <a:off x="826296" y="862787"/>
              <a:ext cx="1441800" cy="1516500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1095423" y="139248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"/>
            <p:cNvSpPr txBox="1"/>
            <p:nvPr/>
          </p:nvSpPr>
          <p:spPr>
            <a:xfrm>
              <a:off x="1193800" y="1392950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1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nl-NL" sz="900" u="none" cap="none" strike="noStrike">
                  <a:solidFill>
                    <a:srgbClr val="CC4354"/>
                  </a:solidFill>
                  <a:latin typeface="Arial"/>
                  <a:ea typeface="Arial"/>
                  <a:cs typeface="Arial"/>
                  <a:sym typeface="Arial"/>
                </a:rPr>
                <a:t>Duurzaam design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339275" y="1714610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7"/>
            <p:cNvSpPr txBox="1"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kledingmatrialen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760590" y="2589933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7"/>
            <p:cNvSpPr txBox="1"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Maakmethodes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339275" y="3462809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"/>
            <p:cNvSpPr txBox="1"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rgbClr val="CC4354"/>
                  </a:solidFill>
                  <a:latin typeface="Arial"/>
                  <a:ea typeface="Arial"/>
                  <a:cs typeface="Arial"/>
                  <a:sym typeface="Arial"/>
                </a:rPr>
                <a:t>Upcycling</a:t>
              </a: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868408" y="4435064"/>
              <a:ext cx="1302900" cy="1303800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7"/>
            <p:cNvSpPr txBox="1"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Modeshow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2" name="Google Shape;302;p7" title="Schermafbeelding 2025-06-16 163018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225" y="1284075"/>
            <a:ext cx="3218001" cy="3945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a7467426d5_0_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a7467426d5_0_60"/>
          <p:cNvSpPr txBox="1"/>
          <p:nvPr/>
        </p:nvSpPr>
        <p:spPr>
          <a:xfrm>
            <a:off x="78900" y="228850"/>
            <a:ext cx="621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4 Upcycling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0" name="Google Shape;310;g3a7467426d5_0_60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311" name="Google Shape;311;g3a7467426d5_0_60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312" name="Google Shape;312;g3a7467426d5_0_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3" name="Google Shape;313;g3a7467426d5_0_60"/>
          <p:cNvSpPr txBox="1"/>
          <p:nvPr/>
        </p:nvSpPr>
        <p:spPr>
          <a:xfrm>
            <a:off x="394375" y="1426700"/>
            <a:ext cx="66114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 uur praktijk | 1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b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Leerlingen ontdekken mogelijkheden om oude kleding en materialen opnieuw te gebruiken.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Leerlingen ontwikkelen creatieve oplossingen voor kledinghergebruik.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Praktische vaardigheden oefenen: naaien, vilten, repareren en aanpassen van kleding.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Bewustwording van duurzaam consumeren en minder afval creëren.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3a7467426d5_0_60"/>
          <p:cNvSpPr txBox="1"/>
          <p:nvPr/>
        </p:nvSpPr>
        <p:spPr>
          <a:xfrm>
            <a:off x="7302850" y="2636825"/>
            <a:ext cx="4943700" cy="28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b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Intro: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wat is upcycling en waarom is het belangrijk?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Mijn Upcycling Plan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leerlingen bedenken wat ze willen maken of aanpassen van oude kleding.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Materialen</a:t>
            </a: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verzamelen en ontwerp bespreken.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</a:t>
            </a: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Praktisch aan de slag: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 – Naaien: kleding repareren of aanpassen.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 – Vilten: oude stoffen omvormen tot nieuwe items.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– Reparaties uitvoeren: gaten dichten, knopen vervangen, creatieve   details toevoegen.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3a7467426d5_0_60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Kerndoelen: 32, 33, 41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8"/>
          <p:cNvSpPr txBox="1"/>
          <p:nvPr/>
        </p:nvSpPr>
        <p:spPr>
          <a:xfrm>
            <a:off x="78892" y="228839"/>
            <a:ext cx="6870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5 modeshow &amp; ruilmiddag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8"/>
          <p:cNvSpPr/>
          <p:nvPr/>
        </p:nvSpPr>
        <p:spPr>
          <a:xfrm rot="5400000">
            <a:off x="-25175" y="1895338"/>
            <a:ext cx="4595999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4" name="Google Shape;324;p8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325" name="Google Shape;325;p8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326" name="Google Shape;326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7" name="Google Shape;327;p8"/>
          <p:cNvSpPr/>
          <p:nvPr/>
        </p:nvSpPr>
        <p:spPr>
          <a:xfrm rot="-318674">
            <a:off x="6887771" y="617701"/>
            <a:ext cx="4793939" cy="5921309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8"/>
          <p:cNvSpPr/>
          <p:nvPr/>
        </p:nvSpPr>
        <p:spPr>
          <a:xfrm>
            <a:off x="7188238" y="2473511"/>
            <a:ext cx="4245600" cy="3280800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8"/>
          <p:cNvSpPr txBox="1"/>
          <p:nvPr/>
        </p:nvSpPr>
        <p:spPr>
          <a:xfrm>
            <a:off x="7511791" y="1363361"/>
            <a:ext cx="3542400" cy="8619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lokale helden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0" name="Google Shape;330;p8"/>
          <p:cNvGrpSpPr/>
          <p:nvPr/>
        </p:nvGrpSpPr>
        <p:grpSpPr>
          <a:xfrm>
            <a:off x="4371525" y="1405487"/>
            <a:ext cx="1937815" cy="4876077"/>
            <a:chOff x="339275" y="862787"/>
            <a:chExt cx="1937815" cy="4876077"/>
          </a:xfrm>
        </p:grpSpPr>
        <p:sp>
          <p:nvSpPr>
            <p:cNvPr id="331" name="Google Shape;331;p8"/>
            <p:cNvSpPr/>
            <p:nvPr/>
          </p:nvSpPr>
          <p:spPr>
            <a:xfrm>
              <a:off x="826296" y="862787"/>
              <a:ext cx="1441800" cy="1516500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1095423" y="139248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8"/>
            <p:cNvSpPr txBox="1"/>
            <p:nvPr/>
          </p:nvSpPr>
          <p:spPr>
            <a:xfrm>
              <a:off x="1193800" y="1392950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1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Duurzaam design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339275" y="1714610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8"/>
            <p:cNvSpPr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8"/>
            <p:cNvSpPr txBox="1"/>
            <p:nvPr/>
          </p:nvSpPr>
          <p:spPr>
            <a:xfrm>
              <a:off x="672401" y="2265848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kledingmatrialen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760590" y="2589933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"/>
            <p:cNvSpPr txBox="1"/>
            <p:nvPr/>
          </p:nvSpPr>
          <p:spPr>
            <a:xfrm>
              <a:off x="1095423" y="313872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Maakmethodes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339275" y="3462809"/>
              <a:ext cx="1516500" cy="1516500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 txBox="1"/>
            <p:nvPr/>
          </p:nvSpPr>
          <p:spPr>
            <a:xfrm>
              <a:off x="672401" y="4012089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Upcycling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868408" y="4435064"/>
              <a:ext cx="1302900" cy="1303800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8"/>
            <p:cNvSpPr txBox="1"/>
            <p:nvPr/>
          </p:nvSpPr>
          <p:spPr>
            <a:xfrm>
              <a:off x="1095423" y="4885454"/>
              <a:ext cx="846300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rgbClr val="CC4354"/>
                  </a:solidFill>
                  <a:latin typeface="Arial"/>
                  <a:ea typeface="Arial"/>
                  <a:cs typeface="Arial"/>
                  <a:sym typeface="Arial"/>
                </a:rPr>
                <a:t>Modeshow</a:t>
              </a:r>
              <a:endParaRPr b="0" i="0" sz="9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6" name="Google Shape;346;p8" title="Schermafbeelding 2025-10-23 152445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400" y="1581946"/>
            <a:ext cx="3483300" cy="35005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347" name="Google Shape;347;p8"/>
          <p:cNvSpPr txBox="1"/>
          <p:nvPr/>
        </p:nvSpPr>
        <p:spPr>
          <a:xfrm>
            <a:off x="7811050" y="32089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evt. op een locatie van de gemeente 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a7467426d5_0_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3a7467426d5_0_71"/>
          <p:cNvSpPr txBox="1"/>
          <p:nvPr/>
        </p:nvSpPr>
        <p:spPr>
          <a:xfrm>
            <a:off x="78901" y="228850"/>
            <a:ext cx="692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Les 5 modeshow &amp; ruilmiddag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5" name="Google Shape;355;g3a7467426d5_0_71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356" name="Google Shape;356;g3a7467426d5_0_71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357" name="Google Shape;357;g3a7467426d5_0_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g3a7467426d5_0_71"/>
          <p:cNvSpPr txBox="1"/>
          <p:nvPr/>
        </p:nvSpPr>
        <p:spPr>
          <a:xfrm>
            <a:off x="394375" y="1426700"/>
            <a:ext cx="66114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Leerlingen presenteren hun eigen ontwerpen en upcycling-projecten.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Leerlingen oefenen met presenteren en samenwerken.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Leerlingen ervaren het delen en ruilen van kleding als duurzame praktijk.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Bewustwording van kledinghergebruik en verantwoord consumeren versterken.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a7467426d5_0_71"/>
          <p:cNvSpPr txBox="1"/>
          <p:nvPr/>
        </p:nvSpPr>
        <p:spPr>
          <a:xfrm>
            <a:off x="6846400" y="2666300"/>
            <a:ext cx="5478900" cy="1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b="1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Intro: </a:t>
            </a: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Theorie en discussie: nut van kledingruil, duurzaam consumeren, statement-mode bespreken.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b="1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Praktisch aan de slag: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Naaien: kleding repareren of aanpassen.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Vilten: oude stoffen omvormen tot nieuwe items.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b="1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Modeshow voorbereiden</a:t>
            </a: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outfits van leerlingen klaarmaken, catwalk-indeling, muziek en presentatie oefenen.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</a:pPr>
            <a:r>
              <a:rPr b="1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Modeshow uitvoeren</a:t>
            </a: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leerlingen presenteren hun eigen ontwerpen of upcycling-projecten aan elkaar en eventueel aan genodigden.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○"/>
            </a:pPr>
            <a:r>
              <a:rPr b="1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Ruilmiddag</a:t>
            </a:r>
            <a:r>
              <a:rPr b="0" i="0" lang="nl-N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kleding en accessoires ruilen met klasgenoten, bespreken welke keuzes duurzaam en creatief zijn.</a:t>
            </a:r>
            <a:br>
              <a:rPr b="0" i="0" lang="nl-N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ellVTI">
  <a:themeElements>
    <a:clrScheme name="AnalogousFromLightSeedRightStep">
      <a:dk1>
        <a:srgbClr val="000000"/>
      </a:dk1>
      <a:lt1>
        <a:srgbClr val="FFFFFF"/>
      </a:lt1>
      <a:dk2>
        <a:srgbClr val="1E362C"/>
      </a:dk2>
      <a:lt2>
        <a:srgbClr val="E2E3E8"/>
      </a:lt2>
      <a:accent1>
        <a:srgbClr val="AAA081"/>
      </a:accent1>
      <a:accent2>
        <a:srgbClr val="9CA671"/>
      </a:accent2>
      <a:accent3>
        <a:srgbClr val="90A87F"/>
      </a:accent3>
      <a:accent4>
        <a:srgbClr val="76AD77"/>
      </a:accent4>
      <a:accent5>
        <a:srgbClr val="81AB93"/>
      </a:accent5>
      <a:accent6>
        <a:srgbClr val="74AAA2"/>
      </a:accent6>
      <a:hlink>
        <a:srgbClr val="6979AE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2023-05-18T12:01:11Z</dcterms:created>
  <dc:creator>Liekeflowers@outlook.com</dc:creator>
</cp:coreProperties>
</file>